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325" r:id="rId4"/>
    <p:sldId id="339" r:id="rId5"/>
    <p:sldId id="342" r:id="rId6"/>
    <p:sldId id="343" r:id="rId7"/>
    <p:sldId id="323" r:id="rId8"/>
    <p:sldId id="330" r:id="rId9"/>
    <p:sldId id="335" r:id="rId10"/>
    <p:sldId id="337" r:id="rId11"/>
    <p:sldId id="324" r:id="rId12"/>
    <p:sldId id="334" r:id="rId13"/>
    <p:sldId id="340" r:id="rId14"/>
    <p:sldId id="341" r:id="rId15"/>
    <p:sldId id="338" r:id="rId16"/>
    <p:sldId id="326" r:id="rId17"/>
    <p:sldId id="327" r:id="rId18"/>
    <p:sldId id="328" r:id="rId19"/>
    <p:sldId id="329" r:id="rId20"/>
    <p:sldId id="346" r:id="rId21"/>
    <p:sldId id="347" r:id="rId22"/>
    <p:sldId id="348" r:id="rId23"/>
    <p:sldId id="34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4"/>
    <p:restoredTop sz="94582"/>
  </p:normalViewPr>
  <p:slideViewPr>
    <p:cSldViewPr snapToGrid="0">
      <p:cViewPr>
        <p:scale>
          <a:sx n="90" d="100"/>
          <a:sy n="90" d="100"/>
        </p:scale>
        <p:origin x="5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A7F7-CB04-3843-87D6-5E98FFB91A8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21D51-0C58-E74D-9F0A-FEC8770C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3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4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6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0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3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8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5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0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September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3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September 21,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3662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C4C5C07-ADB9-EBA0-D17E-121101D81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45F121-7DB3-4C20-B960-333CE29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1A4D3-2945-E4C4-28AE-41DEE858D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169" y="2314576"/>
            <a:ext cx="9144000" cy="3850276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ITS30705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CHAPTER 5: LOGIC and indefinite loops</a:t>
            </a:r>
          </a:p>
        </p:txBody>
      </p:sp>
    </p:spTree>
    <p:extLst>
      <p:ext uri="{BB962C8B-B14F-4D97-AF65-F5344CB8AC3E}">
        <p14:creationId xmlns:p14="http://schemas.microsoft.com/office/powerpoint/2010/main" val="425282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75FCD-8537-1011-09C4-BCF26BD9C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2129511"/>
            <a:ext cx="4846320" cy="39593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06B8A-AD0D-EB61-2A5E-021414F9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2" y="2129512"/>
            <a:ext cx="4846320" cy="3959351"/>
          </a:xfrm>
        </p:spPr>
        <p:txBody>
          <a:bodyPr/>
          <a:lstStyle/>
          <a:p>
            <a:r>
              <a:rPr lang="en-US" dirty="0"/>
              <a:t>Similar to building a fence with wires separated by posts:</a:t>
            </a:r>
          </a:p>
          <a:p>
            <a:pPr lvl="1"/>
            <a:r>
              <a:rPr lang="en-US" dirty="0"/>
              <a:t>If we use a flawed algorithm, an extra dangling wire before the first post are placed.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4535C-F2DD-7C99-167D-E3830BEF9BE0}"/>
              </a:ext>
            </a:extLst>
          </p:cNvPr>
          <p:cNvSpPr txBox="1">
            <a:spLocks/>
          </p:cNvSpPr>
          <p:nvPr/>
        </p:nvSpPr>
        <p:spPr>
          <a:xfrm>
            <a:off x="1021748" y="786384"/>
            <a:ext cx="5554394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SOLUTIONS…</a:t>
            </a:r>
          </a:p>
          <a:p>
            <a:r>
              <a:rPr lang="en-US" dirty="0"/>
              <a:t>(FLAWED SOLUTION)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390E5-11A5-EFC5-891D-DBD59C6E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4" y="1881693"/>
            <a:ext cx="5784448" cy="4007407"/>
          </a:xfrm>
          <a:prstGeom prst="rect">
            <a:avLst/>
          </a:prstGeom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AEDB63F8-2B3F-2E91-9954-8EE61AB631A3}"/>
              </a:ext>
            </a:extLst>
          </p:cNvPr>
          <p:cNvGrpSpPr>
            <a:grpSpLocks/>
          </p:cNvGrpSpPr>
          <p:nvPr/>
        </p:nvGrpSpPr>
        <p:grpSpPr bwMode="auto">
          <a:xfrm>
            <a:off x="6732706" y="891093"/>
            <a:ext cx="4953000" cy="990600"/>
            <a:chOff x="624" y="2400"/>
            <a:chExt cx="3120" cy="624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E4C0E86D-2ECC-C5D6-EF30-4D8249E701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2400"/>
              <a:ext cx="3120" cy="624"/>
              <a:chOff x="624" y="2400"/>
              <a:chExt cx="3120" cy="624"/>
            </a:xfrm>
          </p:grpSpPr>
          <p:grpSp>
            <p:nvGrpSpPr>
              <p:cNvPr id="30" name="Group 7">
                <a:extLst>
                  <a:ext uri="{FF2B5EF4-FFF2-40B4-BE49-F238E27FC236}">
                    <a16:creationId xmlns:a16="http://schemas.microsoft.com/office/drawing/2014/main" id="{C8891A8F-6DD2-016E-5ACB-3BBF724DBA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31" name="Rectangle 8">
                  <a:extLst>
                    <a:ext uri="{FF2B5EF4-FFF2-40B4-BE49-F238E27FC236}">
                      <a16:creationId xmlns:a16="http://schemas.microsoft.com/office/drawing/2014/main" id="{B0656FAA-91A6-AF45-B008-C21851D823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32" name="Rectangle 9">
                  <a:extLst>
                    <a:ext uri="{FF2B5EF4-FFF2-40B4-BE49-F238E27FC236}">
                      <a16:creationId xmlns:a16="http://schemas.microsoft.com/office/drawing/2014/main" id="{35623180-429E-C1AB-693D-3CB3C2C43F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  <p:sp>
            <p:nvSpPr>
              <p:cNvPr id="29" name="Rectangle 6">
                <a:extLst>
                  <a:ext uri="{FF2B5EF4-FFF2-40B4-BE49-F238E27FC236}">
                    <a16:creationId xmlns:a16="http://schemas.microsoft.com/office/drawing/2014/main" id="{722063F5-1D64-4D61-C84E-A4FD3F4E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 dirty="0"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5C400373-C281-D57B-0D30-9FA7512A12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400"/>
              <a:ext cx="624" cy="624"/>
              <a:chOff x="480" y="2400"/>
              <a:chExt cx="624" cy="624"/>
            </a:xfrm>
          </p:grpSpPr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96DC649E-2E06-533E-F415-32E30AE6E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26" name="Group 12">
                <a:extLst>
                  <a:ext uri="{FF2B5EF4-FFF2-40B4-BE49-F238E27FC236}">
                    <a16:creationId xmlns:a16="http://schemas.microsoft.com/office/drawing/2014/main" id="{4C27A170-D519-C2EC-64B5-B7D82D2E43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27" name="Rectangle 13">
                  <a:extLst>
                    <a:ext uri="{FF2B5EF4-FFF2-40B4-BE49-F238E27FC236}">
                      <a16:creationId xmlns:a16="http://schemas.microsoft.com/office/drawing/2014/main" id="{5EF1BB13-DE5D-5FC2-086C-BD779FC75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28" name="Rectangle 14">
                  <a:extLst>
                    <a:ext uri="{FF2B5EF4-FFF2-40B4-BE49-F238E27FC236}">
                      <a16:creationId xmlns:a16="http://schemas.microsoft.com/office/drawing/2014/main" id="{52519530-1C27-23E5-5B64-813240C34E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8" name="Group 15">
              <a:extLst>
                <a:ext uri="{FF2B5EF4-FFF2-40B4-BE49-F238E27FC236}">
                  <a16:creationId xmlns:a16="http://schemas.microsoft.com/office/drawing/2014/main" id="{94B33702-B196-5223-44E8-03406D1F3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2400"/>
              <a:ext cx="624" cy="624"/>
              <a:chOff x="480" y="2400"/>
              <a:chExt cx="624" cy="624"/>
            </a:xfrm>
          </p:grpSpPr>
          <p:sp>
            <p:nvSpPr>
              <p:cNvPr id="21" name="Rectangle 16">
                <a:extLst>
                  <a:ext uri="{FF2B5EF4-FFF2-40B4-BE49-F238E27FC236}">
                    <a16:creationId xmlns:a16="http://schemas.microsoft.com/office/drawing/2014/main" id="{C15A267D-1810-62D2-7E51-EB2FED06B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 dirty="0"/>
              </a:p>
            </p:txBody>
          </p:sp>
          <p:grpSp>
            <p:nvGrpSpPr>
              <p:cNvPr id="22" name="Group 17">
                <a:extLst>
                  <a:ext uri="{FF2B5EF4-FFF2-40B4-BE49-F238E27FC236}">
                    <a16:creationId xmlns:a16="http://schemas.microsoft.com/office/drawing/2014/main" id="{F964D51A-3CE2-0FBD-332A-E6508937C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23" name="Rectangle 18">
                  <a:extLst>
                    <a:ext uri="{FF2B5EF4-FFF2-40B4-BE49-F238E27FC236}">
                      <a16:creationId xmlns:a16="http://schemas.microsoft.com/office/drawing/2014/main" id="{E42C486A-BEE0-7B67-CC81-39043D2E7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24" name="Rectangle 19">
                  <a:extLst>
                    <a:ext uri="{FF2B5EF4-FFF2-40B4-BE49-F238E27FC236}">
                      <a16:creationId xmlns:a16="http://schemas.microsoft.com/office/drawing/2014/main" id="{0ACE8C83-8458-3BF2-0173-DBBA1EF0A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799E4A85-F544-C39D-2D19-C75DF2276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2400"/>
              <a:ext cx="624" cy="624"/>
              <a:chOff x="480" y="2400"/>
              <a:chExt cx="624" cy="6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54D7D7-E427-D029-4D6D-4FBDAF9C5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63670DD-E669-E469-B712-F971D42570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C72BA1A-0133-6007-B2AA-F156A6F69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D97CCAC-6129-684C-128D-9AB98A74F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12" name="Group 25">
              <a:extLst>
                <a:ext uri="{FF2B5EF4-FFF2-40B4-BE49-F238E27FC236}">
                  <a16:creationId xmlns:a16="http://schemas.microsoft.com/office/drawing/2014/main" id="{D134281C-991A-1217-D4D2-BADC73FA4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400"/>
              <a:ext cx="624" cy="624"/>
              <a:chOff x="480" y="2400"/>
              <a:chExt cx="624" cy="624"/>
            </a:xfrm>
          </p:grpSpPr>
          <p:sp>
            <p:nvSpPr>
              <p:cNvPr id="13" name="Rectangle 26">
                <a:extLst>
                  <a:ext uri="{FF2B5EF4-FFF2-40B4-BE49-F238E27FC236}">
                    <a16:creationId xmlns:a16="http://schemas.microsoft.com/office/drawing/2014/main" id="{DB7ED59F-03B5-F470-F2B5-9BC4ACDD8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14" name="Group 27">
                <a:extLst>
                  <a:ext uri="{FF2B5EF4-FFF2-40B4-BE49-F238E27FC236}">
                    <a16:creationId xmlns:a16="http://schemas.microsoft.com/office/drawing/2014/main" id="{41064771-61F1-CEDF-58C2-8E3D2970BB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15" name="Rectangle 28">
                  <a:extLst>
                    <a:ext uri="{FF2B5EF4-FFF2-40B4-BE49-F238E27FC236}">
                      <a16:creationId xmlns:a16="http://schemas.microsoft.com/office/drawing/2014/main" id="{3A6D7FE2-7F43-EFC3-D1FB-0310278C9F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16" name="Rectangle 29">
                  <a:extLst>
                    <a:ext uri="{FF2B5EF4-FFF2-40B4-BE49-F238E27FC236}">
                      <a16:creationId xmlns:a16="http://schemas.microsoft.com/office/drawing/2014/main" id="{0BE11467-EAC3-8394-8773-115211E9DA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078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FENCE POST ANOLOGY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020824"/>
            <a:ext cx="10241280" cy="4050792"/>
          </a:xfrm>
        </p:spPr>
        <p:txBody>
          <a:bodyPr>
            <a:normAutofit/>
          </a:bodyPr>
          <a:lstStyle/>
          <a:p>
            <a:r>
              <a:rPr lang="en-US" dirty="0"/>
              <a:t>To solve this problem, add a statement outside the loop to place the initial “post”.</a:t>
            </a:r>
          </a:p>
          <a:p>
            <a:pPr lvl="1"/>
            <a:r>
              <a:rPr lang="en-US" dirty="0"/>
              <a:t>Also called a </a:t>
            </a:r>
            <a:r>
              <a:rPr lang="en-US" i="1" dirty="0"/>
              <a:t>fencepost loop </a:t>
            </a:r>
            <a:r>
              <a:rPr lang="en-US" dirty="0"/>
              <a:t>or a “</a:t>
            </a:r>
            <a:r>
              <a:rPr lang="en-US" i="1" dirty="0"/>
              <a:t>loop-and-a-half</a:t>
            </a:r>
            <a:r>
              <a:rPr lang="en-US" dirty="0"/>
              <a:t>” solution.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5565354-48A7-B73B-69F1-6677A778B6EC}"/>
              </a:ext>
            </a:extLst>
          </p:cNvPr>
          <p:cNvGrpSpPr>
            <a:grpSpLocks/>
          </p:cNvGrpSpPr>
          <p:nvPr/>
        </p:nvGrpSpPr>
        <p:grpSpPr bwMode="auto">
          <a:xfrm>
            <a:off x="7433912" y="687003"/>
            <a:ext cx="4191000" cy="990600"/>
            <a:chOff x="1248" y="3360"/>
            <a:chExt cx="2640" cy="62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9A41F0F-9136-DCCA-53BD-AE52464487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3360"/>
              <a:ext cx="624" cy="624"/>
              <a:chOff x="480" y="2400"/>
              <a:chExt cx="624" cy="624"/>
            </a:xfrm>
          </p:grpSpPr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D5B7EAF9-4804-E39F-C373-E2A961605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23" name="Group 7">
                <a:extLst>
                  <a:ext uri="{FF2B5EF4-FFF2-40B4-BE49-F238E27FC236}">
                    <a16:creationId xmlns:a16="http://schemas.microsoft.com/office/drawing/2014/main" id="{89D58D03-0BAF-0654-B896-D507B995AB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24" name="Rectangle 8">
                  <a:extLst>
                    <a:ext uri="{FF2B5EF4-FFF2-40B4-BE49-F238E27FC236}">
                      <a16:creationId xmlns:a16="http://schemas.microsoft.com/office/drawing/2014/main" id="{FB80E3C5-DC10-FCFA-B204-8C3232E1C7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25" name="Rectangle 9">
                  <a:extLst>
                    <a:ext uri="{FF2B5EF4-FFF2-40B4-BE49-F238E27FC236}">
                      <a16:creationId xmlns:a16="http://schemas.microsoft.com/office/drawing/2014/main" id="{C8BC3313-AA5F-F90F-88A9-C39ABC12A7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69CA7201-F3A9-8E58-83ED-DED5A9A08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3360"/>
              <a:ext cx="624" cy="624"/>
              <a:chOff x="480" y="2400"/>
              <a:chExt cx="624" cy="624"/>
            </a:xfrm>
          </p:grpSpPr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DC46190A-DE40-6EB7-80FD-D000C410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19" name="Group 12">
                <a:extLst>
                  <a:ext uri="{FF2B5EF4-FFF2-40B4-BE49-F238E27FC236}">
                    <a16:creationId xmlns:a16="http://schemas.microsoft.com/office/drawing/2014/main" id="{6625C17D-E6B0-4910-9CFC-49E3E8D685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20" name="Rectangle 13">
                  <a:extLst>
                    <a:ext uri="{FF2B5EF4-FFF2-40B4-BE49-F238E27FC236}">
                      <a16:creationId xmlns:a16="http://schemas.microsoft.com/office/drawing/2014/main" id="{C7EDAA74-8912-23F1-7E43-476633F38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21" name="Rectangle 14">
                  <a:extLst>
                    <a:ext uri="{FF2B5EF4-FFF2-40B4-BE49-F238E27FC236}">
                      <a16:creationId xmlns:a16="http://schemas.microsoft.com/office/drawing/2014/main" id="{BB94C134-E0BF-EAF8-556A-6A20C621AE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7" name="Group 15">
              <a:extLst>
                <a:ext uri="{FF2B5EF4-FFF2-40B4-BE49-F238E27FC236}">
                  <a16:creationId xmlns:a16="http://schemas.microsoft.com/office/drawing/2014/main" id="{09F923FE-8F21-6860-8377-E3AB4B276D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3360"/>
              <a:ext cx="624" cy="624"/>
              <a:chOff x="480" y="2400"/>
              <a:chExt cx="624" cy="624"/>
            </a:xfrm>
          </p:grpSpPr>
          <p:sp>
            <p:nvSpPr>
              <p:cNvPr id="14" name="Rectangle 16">
                <a:extLst>
                  <a:ext uri="{FF2B5EF4-FFF2-40B4-BE49-F238E27FC236}">
                    <a16:creationId xmlns:a16="http://schemas.microsoft.com/office/drawing/2014/main" id="{A63F7B77-9251-5C2B-3B9F-DD07F68D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15" name="Group 17">
                <a:extLst>
                  <a:ext uri="{FF2B5EF4-FFF2-40B4-BE49-F238E27FC236}">
                    <a16:creationId xmlns:a16="http://schemas.microsoft.com/office/drawing/2014/main" id="{2ACC823F-A63E-1D95-FA69-BBCA4058A7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16" name="Rectangle 18">
                  <a:extLst>
                    <a:ext uri="{FF2B5EF4-FFF2-40B4-BE49-F238E27FC236}">
                      <a16:creationId xmlns:a16="http://schemas.microsoft.com/office/drawing/2014/main" id="{54788767-E036-75FE-A5F8-37AE80C62E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17" name="Rectangle 19">
                  <a:extLst>
                    <a:ext uri="{FF2B5EF4-FFF2-40B4-BE49-F238E27FC236}">
                      <a16:creationId xmlns:a16="http://schemas.microsoft.com/office/drawing/2014/main" id="{F44CD522-3237-8F6E-2EC2-4F771ECF51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B2BC80D0-B13B-8085-BB9E-E99B423961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3360"/>
              <a:ext cx="624" cy="624"/>
              <a:chOff x="480" y="2400"/>
              <a:chExt cx="624" cy="624"/>
            </a:xfrm>
          </p:grpSpPr>
          <p:sp>
            <p:nvSpPr>
              <p:cNvPr id="10" name="Rectangle 21">
                <a:extLst>
                  <a:ext uri="{FF2B5EF4-FFF2-40B4-BE49-F238E27FC236}">
                    <a16:creationId xmlns:a16="http://schemas.microsoft.com/office/drawing/2014/main" id="{1436A99B-140C-5681-5AB6-863FBDAE2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11" name="Group 22">
                <a:extLst>
                  <a:ext uri="{FF2B5EF4-FFF2-40B4-BE49-F238E27FC236}">
                    <a16:creationId xmlns:a16="http://schemas.microsoft.com/office/drawing/2014/main" id="{91AEC324-0276-5894-2374-6D9AA474EA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12" name="Rectangle 23">
                  <a:extLst>
                    <a:ext uri="{FF2B5EF4-FFF2-40B4-BE49-F238E27FC236}">
                      <a16:creationId xmlns:a16="http://schemas.microsoft.com/office/drawing/2014/main" id="{B8E33F53-69C5-5015-A90A-B20833FA9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13" name="Rectangle 24">
                  <a:extLst>
                    <a:ext uri="{FF2B5EF4-FFF2-40B4-BE49-F238E27FC236}">
                      <a16:creationId xmlns:a16="http://schemas.microsoft.com/office/drawing/2014/main" id="{7734C22A-4B35-BA6C-8FEE-DF28B99A3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1F04B4C6-1A52-D903-CEE9-9696BF36B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360"/>
              <a:ext cx="144" cy="62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anose="05020102010507070707" pitchFamily="18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anose="05020102010507070707" pitchFamily="18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500"/>
                </a:spcBef>
                <a:buClr>
                  <a:srgbClr val="800080"/>
                </a:buClr>
                <a:buSzPct val="55000"/>
                <a:buFont typeface="Wingdings" panose="05000000000000000000" pitchFamily="2" charset="2"/>
                <a:buChar char="n"/>
              </a:pPr>
              <a:endParaRPr lang="en-US" sz="20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C961FC7-87A7-BAB1-6131-AC7292CD6142}"/>
              </a:ext>
            </a:extLst>
          </p:cNvPr>
          <p:cNvSpPr txBox="1"/>
          <p:nvPr/>
        </p:nvSpPr>
        <p:spPr>
          <a:xfrm>
            <a:off x="1199295" y="3244814"/>
            <a:ext cx="3549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buFont typeface="Wingdings 2" panose="05020102010507070707" pitchFamily="18" charset="2"/>
              <a:buNone/>
            </a:pPr>
            <a:r>
              <a:rPr lang="en-US" b="1" i="1" dirty="0">
                <a:solidFill>
                  <a:srgbClr val="0070C0"/>
                </a:solidFill>
              </a:rPr>
              <a:t>place a post.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for length of fence</a:t>
            </a:r>
            <a:r>
              <a:rPr lang="en-US" b="1" i="1" dirty="0">
                <a:solidFill>
                  <a:srgbClr val="0070C0"/>
                </a:solidFill>
              </a:rPr>
              <a:t> – 1</a:t>
            </a:r>
            <a:r>
              <a:rPr lang="en-US" i="1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	place some wire.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	place a post.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19C399-C697-D76F-DF7B-E9AA59BE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484" y="2725846"/>
            <a:ext cx="5877255" cy="4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566D1-072D-8017-1FB6-AA34D3194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/>
          <a:lstStyle/>
          <a:p>
            <a:r>
              <a:rPr lang="en-US" dirty="0"/>
              <a:t>The while loop in Python is used to iterate over a block of</a:t>
            </a:r>
            <a:br>
              <a:rPr lang="en-US" dirty="0"/>
            </a:br>
            <a:r>
              <a:rPr lang="en-US" dirty="0"/>
              <a:t>code as long as the test expression (condition) is true.</a:t>
            </a:r>
          </a:p>
          <a:p>
            <a:r>
              <a:rPr lang="en-US" dirty="0"/>
              <a:t>We generally use this loop when we don't know the </a:t>
            </a:r>
            <a:br>
              <a:rPr lang="en-US" dirty="0"/>
            </a:br>
            <a:r>
              <a:rPr lang="en-US" dirty="0"/>
              <a:t>number of times to iterate beforehand.</a:t>
            </a:r>
          </a:p>
          <a:p>
            <a:pPr algn="just"/>
            <a:r>
              <a:rPr lang="en-US" dirty="0"/>
              <a:t>Syntax: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6B896-ED93-74D5-3336-6B3BF3E6B6C5}"/>
              </a:ext>
            </a:extLst>
          </p:cNvPr>
          <p:cNvSpPr txBox="1"/>
          <p:nvPr/>
        </p:nvSpPr>
        <p:spPr>
          <a:xfrm>
            <a:off x="2273877" y="4245547"/>
            <a:ext cx="3422073" cy="8793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F618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800" dirty="0" err="1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test_expression</a:t>
            </a:r>
            <a:r>
              <a:rPr lang="en-MY" sz="1800" dirty="0">
                <a:solidFill>
                  <a:srgbClr val="939293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MY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Body of </a:t>
            </a:r>
            <a:r>
              <a:rPr lang="en-MY" sz="1800" dirty="0">
                <a:solidFill>
                  <a:srgbClr val="FF618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endParaRPr lang="en-MY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while Loop in Python programming">
            <a:extLst>
              <a:ext uri="{FF2B5EF4-FFF2-40B4-BE49-F238E27FC236}">
                <a16:creationId xmlns:a16="http://schemas.microsoft.com/office/drawing/2014/main" id="{2E5B6D01-B53F-E6A4-1D39-7E932A989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40" y="943547"/>
            <a:ext cx="28321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DABD31-A4B6-CBE9-162B-98F29965C608}"/>
              </a:ext>
            </a:extLst>
          </p:cNvPr>
          <p:cNvSpPr txBox="1">
            <a:spLocks/>
          </p:cNvSpPr>
          <p:nvPr/>
        </p:nvSpPr>
        <p:spPr>
          <a:xfrm>
            <a:off x="975360" y="786384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191880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566D1-072D-8017-1FB6-AA34D3194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 the while loop,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test expression </a:t>
            </a:r>
            <a:r>
              <a:rPr lang="en-US" dirty="0"/>
              <a:t>is checked first. The body of the loop is entered only if the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test_expression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dirty="0"/>
              <a:t>evaluates to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. After one iteration, the test expression is checked again. This process continues until the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test_expression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dirty="0"/>
              <a:t>evaluates to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In Python, the body of the while loop is determined through indentation.</a:t>
            </a:r>
          </a:p>
          <a:p>
            <a:pPr algn="just"/>
            <a:r>
              <a:rPr lang="en-US" dirty="0"/>
              <a:t>The body starts with indentation and the first </a:t>
            </a:r>
            <a:r>
              <a:rPr lang="en-US" dirty="0" err="1"/>
              <a:t>unindented</a:t>
            </a:r>
            <a:r>
              <a:rPr lang="en-US" dirty="0"/>
              <a:t> line marks the end.</a:t>
            </a:r>
          </a:p>
          <a:p>
            <a:pPr algn="just"/>
            <a:r>
              <a:rPr lang="en-US" dirty="0"/>
              <a:t>Python interprets any non-zero value as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.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dirty="0"/>
              <a:t> and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0 </a:t>
            </a:r>
            <a:r>
              <a:rPr lang="en-US" dirty="0"/>
              <a:t>are interpreted as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64E4B-D06C-0A31-DD21-B73392E67063}"/>
              </a:ext>
            </a:extLst>
          </p:cNvPr>
          <p:cNvSpPr txBox="1"/>
          <p:nvPr/>
        </p:nvSpPr>
        <p:spPr>
          <a:xfrm>
            <a:off x="6492240" y="973076"/>
            <a:ext cx="3422073" cy="8793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F618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800" dirty="0" err="1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test_expression</a:t>
            </a:r>
            <a:r>
              <a:rPr lang="en-MY" sz="1800" dirty="0">
                <a:solidFill>
                  <a:srgbClr val="939293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MY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Body of </a:t>
            </a:r>
            <a:r>
              <a:rPr lang="en-MY" sz="1800" dirty="0">
                <a:solidFill>
                  <a:srgbClr val="FF618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endParaRPr lang="en-MY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2DFDE-C70E-241A-7EB3-6F8BF6DF0B5A}"/>
              </a:ext>
            </a:extLst>
          </p:cNvPr>
          <p:cNvSpPr txBox="1">
            <a:spLocks/>
          </p:cNvSpPr>
          <p:nvPr/>
        </p:nvSpPr>
        <p:spPr>
          <a:xfrm>
            <a:off x="975360" y="786384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28965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02A38-08ED-1887-8B21-C80CE9EA3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8" y="43155"/>
            <a:ext cx="702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r>
              <a:rPr lang="en-US" dirty="0"/>
              <a:t>In Python,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/>
              <a:t> and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dirty="0"/>
              <a:t> statements can alter the flow of a normal loop.</a:t>
            </a:r>
          </a:p>
          <a:p>
            <a:r>
              <a:rPr lang="en-US" dirty="0"/>
              <a:t>Loops iterate over a block of code until the test expression is false, but sometimes to terminate the current iteration or even the whole loop without checking test expression.</a:t>
            </a:r>
          </a:p>
          <a:p>
            <a:r>
              <a:rPr lang="en-US" dirty="0"/>
              <a:t>The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/>
              <a:t> and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dirty="0"/>
              <a:t> statements are used in these cases.</a:t>
            </a:r>
          </a:p>
        </p:txBody>
      </p:sp>
    </p:spTree>
    <p:extLst>
      <p:ext uri="{BB962C8B-B14F-4D97-AF65-F5344CB8AC3E}">
        <p14:creationId xmlns:p14="http://schemas.microsoft.com/office/powerpoint/2010/main" val="66287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6177280" cy="395935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/>
              <a:t> statement terminates the loop containing it. Control of the program flows to the statement immediately after the body of the loop.</a:t>
            </a:r>
          </a:p>
          <a:p>
            <a:pPr algn="just"/>
            <a:r>
              <a:rPr lang="en-US" dirty="0"/>
              <a:t>If the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/>
              <a:t> statement is inside a nested loop (loop inside another loop), the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/>
              <a:t> statement will terminate the innermost loop.</a:t>
            </a:r>
          </a:p>
          <a:p>
            <a:pPr algn="just"/>
            <a:r>
              <a:rPr lang="en-US" dirty="0"/>
              <a:t>Syntax: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098" name="Picture 2" descr="Flowchart of break statement in Python">
            <a:extLst>
              <a:ext uri="{FF2B5EF4-FFF2-40B4-BE49-F238E27FC236}">
                <a16:creationId xmlns:a16="http://schemas.microsoft.com/office/drawing/2014/main" id="{D7371473-6844-A5BC-781C-AE047D78D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40" y="1054100"/>
            <a:ext cx="4064000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55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How BREAK statement works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122" name="Picture 2" descr="How the break statement works in Python">
            <a:extLst>
              <a:ext uri="{FF2B5EF4-FFF2-40B4-BE49-F238E27FC236}">
                <a16:creationId xmlns:a16="http://schemas.microsoft.com/office/drawing/2014/main" id="{50328E8C-840B-2518-B395-FCDC6C035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"/>
          <a:stretch/>
        </p:blipFill>
        <p:spPr bwMode="auto">
          <a:xfrm>
            <a:off x="4064000" y="2112264"/>
            <a:ext cx="4064000" cy="42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9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BREAK –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93726-AAE6-AD26-2528-45643614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4103"/>
            <a:ext cx="7772400" cy="62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6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6177280" cy="3959352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dirty="0"/>
              <a:t> statement is used to skip the rest of the code inside a loop for the current iteration only. Loop does not terminate but continues on with the next iteration.</a:t>
            </a:r>
          </a:p>
          <a:p>
            <a:r>
              <a:rPr lang="en-US" dirty="0"/>
              <a:t>Syntax: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 descr="Flowchart of continue statement in Python">
            <a:extLst>
              <a:ext uri="{FF2B5EF4-FFF2-40B4-BE49-F238E27FC236}">
                <a16:creationId xmlns:a16="http://schemas.microsoft.com/office/drawing/2014/main" id="{76740713-03FD-958F-EA1E-ABAE8BE8C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40" y="1054100"/>
            <a:ext cx="4064000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69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2112265"/>
            <a:ext cx="4846320" cy="3959352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eaLnBrk="1" hangingPunct="1"/>
            <a:r>
              <a:rPr lang="en-US" altLang="en-US" sz="2400" dirty="0"/>
              <a:t>For loop</a:t>
            </a:r>
          </a:p>
          <a:p>
            <a:pPr eaLnBrk="1" hangingPunct="1"/>
            <a:r>
              <a:rPr lang="en-US" altLang="en-US" dirty="0"/>
              <a:t>While loop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Break</a:t>
            </a:r>
          </a:p>
          <a:p>
            <a:pPr eaLnBrk="1" hangingPunct="1"/>
            <a:r>
              <a:rPr lang="en-US" dirty="0"/>
              <a:t>Continue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BF654B-F783-C572-C35B-8F1FD1AEC0FF}"/>
              </a:ext>
            </a:extLst>
          </p:cNvPr>
          <p:cNvSpPr txBox="1">
            <a:spLocks/>
          </p:cNvSpPr>
          <p:nvPr/>
        </p:nvSpPr>
        <p:spPr>
          <a:xfrm>
            <a:off x="975360" y="786384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8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How continue statement works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170" name="Picture 2" descr="How continue statement works in python">
            <a:extLst>
              <a:ext uri="{FF2B5EF4-FFF2-40B4-BE49-F238E27FC236}">
                <a16:creationId xmlns:a16="http://schemas.microsoft.com/office/drawing/2014/main" id="{430EDF53-C8E4-1E7B-AB99-1813F10E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2112264"/>
            <a:ext cx="4064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1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CONTINUE –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E5E65D-5F85-66FE-8F4D-BFF5F8E3A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7866F-31B8-01A1-EF79-40BD1D08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2051"/>
            <a:ext cx="7772400" cy="62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90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accept a user input. The system will quit when the user enter quit. (Hint: use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/>
              <a:t> loop and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4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EA86-E763-9928-5AE7-D42D36DC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24281-AC24-A72A-74AA-4CC0C891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print the square of numbers from 1 to number 5.</a:t>
            </a:r>
          </a:p>
          <a:p>
            <a:pPr marL="0" indent="0">
              <a:buNone/>
            </a:pPr>
            <a:r>
              <a:rPr lang="en-US" dirty="0"/>
              <a:t>Expected output: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D90C0-30F3-BDDF-FD56-F68E60D54AFA}"/>
              </a:ext>
            </a:extLst>
          </p:cNvPr>
          <p:cNvSpPr txBox="1"/>
          <p:nvPr/>
        </p:nvSpPr>
        <p:spPr>
          <a:xfrm>
            <a:off x="3431960" y="2759586"/>
            <a:ext cx="5756704" cy="13388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current number is 1 and the square is 1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current number is 2 and the square is 4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current number is 3 and the square is 9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current number is 4 and the square is 16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current number is 5 and the square is 25</a:t>
            </a:r>
          </a:p>
        </p:txBody>
      </p:sp>
    </p:spTree>
    <p:extLst>
      <p:ext uri="{BB962C8B-B14F-4D97-AF65-F5344CB8AC3E}">
        <p14:creationId xmlns:p14="http://schemas.microsoft.com/office/powerpoint/2010/main" val="172286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2102073"/>
            <a:ext cx="4846320" cy="3973091"/>
          </a:xfrm>
        </p:spPr>
        <p:txBody>
          <a:bodyPr>
            <a:normAutofit/>
          </a:bodyPr>
          <a:lstStyle/>
          <a:p>
            <a:r>
              <a:rPr lang="en-US" sz="2400" dirty="0"/>
              <a:t>In Python, there are two loop statement: for and while.</a:t>
            </a:r>
            <a:endParaRPr lang="en-US" b="1" dirty="0"/>
          </a:p>
          <a:p>
            <a:r>
              <a:rPr lang="en-US" b="1" dirty="0"/>
              <a:t>Definite loop</a:t>
            </a:r>
            <a:r>
              <a:rPr lang="en-US" dirty="0"/>
              <a:t>: Executes a known number of times.</a:t>
            </a:r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1FE0D-B8C2-B113-1025-F8F136931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38020"/>
            <a:ext cx="4846320" cy="3959351"/>
          </a:xfrm>
        </p:spPr>
        <p:txBody>
          <a:bodyPr/>
          <a:lstStyle/>
          <a:p>
            <a:r>
              <a:rPr lang="en-US" b="1" dirty="0"/>
              <a:t>Indefinite loop</a:t>
            </a:r>
            <a:r>
              <a:rPr lang="en-US" dirty="0"/>
              <a:t>: One where the number of times its body repeats is not known in advance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EBC36B-7681-F30D-C598-01B84B5F52E6}"/>
              </a:ext>
            </a:extLst>
          </p:cNvPr>
          <p:cNvSpPr txBox="1">
            <a:spLocks/>
          </p:cNvSpPr>
          <p:nvPr/>
        </p:nvSpPr>
        <p:spPr>
          <a:xfrm>
            <a:off x="975360" y="786384"/>
            <a:ext cx="539496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Categories of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BD0C8-8F65-6161-A64E-E4869923C4F0}"/>
              </a:ext>
            </a:extLst>
          </p:cNvPr>
          <p:cNvSpPr txBox="1"/>
          <p:nvPr/>
        </p:nvSpPr>
        <p:spPr>
          <a:xfrm>
            <a:off x="1524000" y="4530480"/>
            <a:ext cx="4030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Print ”hello” 10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all the prime numbers up to an integer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Print each add number between 5 and 127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74194-1395-494D-A559-6AEA8D312FFD}"/>
              </a:ext>
            </a:extLst>
          </p:cNvPr>
          <p:cNvSpPr txBox="1"/>
          <p:nvPr/>
        </p:nvSpPr>
        <p:spPr>
          <a:xfrm>
            <a:off x="6637798" y="4088617"/>
            <a:ext cx="4030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Prompt the user until the user enter a non-negative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Print random numbers until a prime number is printed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Repeat until the user typed “q” to quit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80BA0-1F6F-405F-B094-6453990CC11B}"/>
              </a:ext>
            </a:extLst>
          </p:cNvPr>
          <p:cNvSpPr txBox="1"/>
          <p:nvPr/>
        </p:nvSpPr>
        <p:spPr>
          <a:xfrm>
            <a:off x="5821680" y="867633"/>
            <a:ext cx="6102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repetition flows specifies that an action is to be repeated while some conditions remain true.</a:t>
            </a:r>
          </a:p>
        </p:txBody>
      </p:sp>
    </p:spTree>
    <p:extLst>
      <p:ext uri="{BB962C8B-B14F-4D97-AF65-F5344CB8AC3E}">
        <p14:creationId xmlns:p14="http://schemas.microsoft.com/office/powerpoint/2010/main" val="4867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D791-E259-BEE0-65EE-DA409DE8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566D1-072D-8017-1FB6-AA34D3194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2263"/>
            <a:ext cx="10241280" cy="41084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for loop in Python is used to </a:t>
            </a:r>
            <a:r>
              <a:rPr lang="en-US" b="1" dirty="0"/>
              <a:t>iterate over a sequence</a:t>
            </a:r>
            <a:br>
              <a:rPr lang="en-US" dirty="0"/>
            </a:br>
            <a:r>
              <a:rPr lang="en-US" dirty="0"/>
              <a:t>(list, tuple, string) or other </a:t>
            </a:r>
            <a:r>
              <a:rPr lang="en-US" dirty="0" err="1"/>
              <a:t>iterable</a:t>
            </a:r>
            <a:r>
              <a:rPr lang="en-US" dirty="0"/>
              <a:t> objects. Iterating over</a:t>
            </a:r>
            <a:br>
              <a:rPr lang="en-US" dirty="0"/>
            </a:br>
            <a:r>
              <a:rPr lang="en-US" dirty="0"/>
              <a:t>a sequence is called traversal.</a:t>
            </a:r>
          </a:p>
          <a:p>
            <a:r>
              <a:rPr lang="en-US" dirty="0"/>
              <a:t>Syntax:</a:t>
            </a:r>
          </a:p>
          <a:p>
            <a:endParaRPr lang="en-US" dirty="0"/>
          </a:p>
          <a:p>
            <a:r>
              <a:rPr lang="en-US" dirty="0"/>
              <a:t>Here, 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/>
              <a:t> is the variable that takes the value of the item inside </a:t>
            </a:r>
            <a:br>
              <a:rPr lang="en-US" dirty="0"/>
            </a:br>
            <a:r>
              <a:rPr lang="en-US" dirty="0"/>
              <a:t>the sequence on each iteration.</a:t>
            </a:r>
          </a:p>
          <a:p>
            <a:r>
              <a:rPr lang="en-US" dirty="0"/>
              <a:t>Loop continues until we reach the last item in the sequence. The body of for loop is separated from the rest of the code using indentation.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DCF80-2BC4-7C98-3248-FF2433D887B7}"/>
              </a:ext>
            </a:extLst>
          </p:cNvPr>
          <p:cNvSpPr txBox="1"/>
          <p:nvPr/>
        </p:nvSpPr>
        <p:spPr>
          <a:xfrm>
            <a:off x="2834587" y="3371941"/>
            <a:ext cx="3657653" cy="8793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F618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800" dirty="0" err="1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800" dirty="0">
                <a:solidFill>
                  <a:srgbClr val="FF618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sequence</a:t>
            </a:r>
            <a:r>
              <a:rPr lang="en-MY" sz="1800" dirty="0">
                <a:solidFill>
                  <a:srgbClr val="939293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MY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loop body</a:t>
            </a:r>
            <a:endParaRPr lang="en-MY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chart of for Loop in Python programming">
            <a:extLst>
              <a:ext uri="{FF2B5EF4-FFF2-40B4-BE49-F238E27FC236}">
                <a16:creationId xmlns:a16="http://schemas.microsoft.com/office/drawing/2014/main" id="{34F31E80-0524-FA0F-8082-B317C3FB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580" y="316593"/>
            <a:ext cx="27813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7A837-9528-BCCF-00F8-ED02E2040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8" y="0"/>
            <a:ext cx="702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A40A-EF42-819B-83AF-BB4FFE62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THE RANGE()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57E22-19C7-ADCC-582F-7F73936B3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462" y="2112264"/>
            <a:ext cx="10241280" cy="1940254"/>
          </a:xfrm>
        </p:spPr>
        <p:txBody>
          <a:bodyPr>
            <a:normAutofit/>
          </a:bodyPr>
          <a:lstStyle/>
          <a:p>
            <a:r>
              <a:rPr lang="en-MY" b="0" i="0" u="none" strike="noStrike" dirty="0">
                <a:effectLst/>
              </a:rPr>
              <a:t>We can generate a sequence of numbers using </a:t>
            </a:r>
            <a:r>
              <a:rPr lang="en-MY" sz="2000" dirty="0">
                <a:latin typeface="Consolas" panose="020B0609020204030204" pitchFamily="49" charset="0"/>
                <a:cs typeface="Consolas" panose="020B0609020204030204" pitchFamily="49" charset="0"/>
              </a:rPr>
              <a:t>range()</a:t>
            </a:r>
            <a:r>
              <a:rPr lang="en-MY" sz="2000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MY" b="0" i="0" u="none" strike="noStrike" dirty="0">
                <a:effectLst/>
              </a:rPr>
              <a:t>function. </a:t>
            </a:r>
            <a:r>
              <a:rPr lang="en-MY" sz="2000" dirty="0">
                <a:latin typeface="Consolas" panose="020B0609020204030204" pitchFamily="49" charset="0"/>
                <a:cs typeface="Consolas" panose="020B0609020204030204" pitchFamily="49" charset="0"/>
              </a:rPr>
              <a:t>range(10)</a:t>
            </a:r>
            <a:r>
              <a:rPr lang="en-MY" sz="2000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MY" b="0" i="0" u="none" strike="noStrike" dirty="0">
                <a:effectLst/>
              </a:rPr>
              <a:t>will generate numbers from 0 to 9 (10 numbers).</a:t>
            </a:r>
          </a:p>
          <a:p>
            <a:r>
              <a:rPr lang="en-US" dirty="0"/>
              <a:t>We can also define the start, stop and step size as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range(start,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stop,step_size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. </a:t>
            </a:r>
            <a:r>
              <a:rPr lang="en-US" dirty="0" err="1"/>
              <a:t>step_size</a:t>
            </a:r>
            <a:r>
              <a:rPr lang="en-US" dirty="0"/>
              <a:t> defaults to 1 if not provided.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9F23-A305-B75E-B63C-500EB33612D8}"/>
              </a:ext>
            </a:extLst>
          </p:cNvPr>
          <p:cNvSpPr txBox="1"/>
          <p:nvPr/>
        </p:nvSpPr>
        <p:spPr>
          <a:xfrm>
            <a:off x="1272982" y="4095527"/>
            <a:ext cx="5344970" cy="21258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F618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variable </a:t>
            </a:r>
            <a:r>
              <a:rPr lang="en-MY" sz="1800" dirty="0">
                <a:solidFill>
                  <a:srgbClr val="FF618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800" dirty="0">
                <a:solidFill>
                  <a:srgbClr val="A9DC7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800" dirty="0">
                <a:solidFill>
                  <a:srgbClr val="939293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MY" sz="1800" dirty="0">
                <a:solidFill>
                  <a:srgbClr val="939293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stop</a:t>
            </a:r>
            <a:r>
              <a:rPr lang="en-MY" sz="1800" dirty="0">
                <a:solidFill>
                  <a:srgbClr val="939293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M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statement</a:t>
            </a:r>
            <a:endParaRPr lang="en-M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statement</a:t>
            </a:r>
            <a:endParaRPr lang="en-M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……</a:t>
            </a:r>
            <a:endParaRPr lang="en-M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MY" sz="1800" dirty="0">
                <a:solidFill>
                  <a:srgbClr val="FCFCF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statement</a:t>
            </a:r>
            <a:endParaRPr lang="en-M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92470B4-270E-FA2C-2D4A-1CDC0136764B}"/>
              </a:ext>
            </a:extLst>
          </p:cNvPr>
          <p:cNvSpPr/>
          <p:nvPr/>
        </p:nvSpPr>
        <p:spPr>
          <a:xfrm>
            <a:off x="6617952" y="4724105"/>
            <a:ext cx="717453" cy="149725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AB56C1B-8BC4-1949-C5C9-F7372F8FCA23}"/>
              </a:ext>
            </a:extLst>
          </p:cNvPr>
          <p:cNvSpPr/>
          <p:nvPr/>
        </p:nvSpPr>
        <p:spPr>
          <a:xfrm>
            <a:off x="6617952" y="4276048"/>
            <a:ext cx="717453" cy="44805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47F14-B5A0-D105-5D6C-B0752AAE6935}"/>
              </a:ext>
            </a:extLst>
          </p:cNvPr>
          <p:cNvSpPr txBox="1"/>
          <p:nvPr/>
        </p:nvSpPr>
        <p:spPr>
          <a:xfrm>
            <a:off x="7335405" y="431541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B5E10-5FF8-7D08-4EE5-2BF468643C56}"/>
              </a:ext>
            </a:extLst>
          </p:cNvPr>
          <p:cNvSpPr txBox="1"/>
          <p:nvPr/>
        </p:nvSpPr>
        <p:spPr>
          <a:xfrm>
            <a:off x="7335405" y="52880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4904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THE RANGE()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r>
              <a:rPr lang="en-US" dirty="0"/>
              <a:t>Find the sum of all integers from 1-1000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want to sum from 1 – 1,000,000? Or the sum up to any number?</a:t>
            </a:r>
          </a:p>
          <a:p>
            <a:r>
              <a:rPr lang="en-US" dirty="0"/>
              <a:t>How can we generalize the code?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5EB78-48D5-639E-F6B1-CA17B4EFBBF9}"/>
              </a:ext>
            </a:extLst>
          </p:cNvPr>
          <p:cNvSpPr txBox="1"/>
          <p:nvPr/>
        </p:nvSpPr>
        <p:spPr>
          <a:xfrm>
            <a:off x="1707046" y="2629405"/>
            <a:ext cx="609765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MY" b="0" i="1" dirty="0">
                <a:solidFill>
                  <a:srgbClr val="727072"/>
                </a:solidFill>
                <a:effectLst/>
                <a:latin typeface="Menlo" panose="020B0609030804020204" pitchFamily="49" charset="0"/>
              </a:rPr>
              <a:t># This may require a lot of typing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  <a:p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B9DF2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B9DF2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B9DF2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B9DF2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... </a:t>
            </a:r>
          </a:p>
          <a:p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MY" b="0" dirty="0">
                <a:solidFill>
                  <a:srgbClr val="FFD866"/>
                </a:solidFill>
                <a:effectLst/>
                <a:latin typeface="Menlo" panose="020B0609030804020204" pitchFamily="49" charset="0"/>
              </a:rPr>
              <a:t>The sum is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)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BFE04-2049-3F74-AC7F-613E23B2B2EC}"/>
              </a:ext>
            </a:extLst>
          </p:cNvPr>
          <p:cNvSpPr txBox="1"/>
          <p:nvPr/>
        </p:nvSpPr>
        <p:spPr>
          <a:xfrm>
            <a:off x="5817208" y="4408730"/>
            <a:ext cx="539943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B9DF2"/>
                </a:solidFill>
                <a:effectLst/>
                <a:latin typeface="Menlo" panose="020B0609030804020204" pitchFamily="49" charset="0"/>
              </a:rPr>
              <a:t>0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  <a:p>
            <a:b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</a:b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 err="1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MY" b="0" dirty="0">
                <a:solidFill>
                  <a:srgbClr val="AB9DF2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B9DF2"/>
                </a:solidFill>
                <a:effectLst/>
                <a:latin typeface="Menlo" panose="020B0609030804020204" pitchFamily="49" charset="0"/>
              </a:rPr>
              <a:t>1001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):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  <a:p>
            <a:r>
              <a:rPr lang="en-MY" dirty="0">
                <a:solidFill>
                  <a:srgbClr val="A9DC76"/>
                </a:solidFill>
                <a:latin typeface="Menlo" panose="020B0609030804020204" pitchFamily="49" charset="0"/>
              </a:rPr>
              <a:t>   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 err="1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FF6188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 err="1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i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  <a:p>
            <a:b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</a:b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MY" b="0" dirty="0">
                <a:solidFill>
                  <a:srgbClr val="FFD866"/>
                </a:solidFill>
                <a:effectLst/>
                <a:latin typeface="Menlo" panose="020B0609030804020204" pitchFamily="49" charset="0"/>
              </a:rPr>
              <a:t>The sum is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MY" b="0" dirty="0">
                <a:solidFill>
                  <a:srgbClr val="FCFCF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MY" b="0" dirty="0">
                <a:solidFill>
                  <a:srgbClr val="A9DC7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MY" b="0" dirty="0">
                <a:solidFill>
                  <a:srgbClr val="939293"/>
                </a:solidFill>
                <a:effectLst/>
                <a:latin typeface="Menlo" panose="020B0609030804020204" pitchFamily="49" charset="0"/>
              </a:rPr>
              <a:t>)</a:t>
            </a:r>
            <a:endParaRPr lang="en-MY" b="0" dirty="0">
              <a:solidFill>
                <a:srgbClr val="FCFCF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C452-3B3D-D72D-D9F6-0A773AE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86384"/>
            <a:ext cx="10241280" cy="1234440"/>
          </a:xfrm>
        </p:spPr>
        <p:txBody>
          <a:bodyPr/>
          <a:lstStyle/>
          <a:p>
            <a:r>
              <a:rPr lang="en-US" dirty="0"/>
              <a:t>A deceptive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7F1-555D-67FD-721E-8B6465800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112264"/>
            <a:ext cx="10241280" cy="3959352"/>
          </a:xfrm>
        </p:spPr>
        <p:txBody>
          <a:bodyPr>
            <a:normAutofit/>
          </a:bodyPr>
          <a:lstStyle/>
          <a:p>
            <a:r>
              <a:rPr lang="en-US" dirty="0"/>
              <a:t>Write a method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print_letters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that prints each letter from a word separated by commas.</a:t>
            </a:r>
          </a:p>
          <a:p>
            <a:pPr marL="457200" lvl="1" indent="0">
              <a:buNone/>
            </a:pPr>
            <a:r>
              <a:rPr lang="en-US" dirty="0"/>
              <a:t>For example,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Output: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A,t,m,o,s,p,h,e,r,e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FE76A-D3B5-7E88-09BE-B19B665F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84" y="3590966"/>
            <a:ext cx="3149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4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75FCD-8537-1011-09C4-BCF26BD9C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2129511"/>
            <a:ext cx="4846320" cy="39593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06B8A-AD0D-EB61-2A5E-021414F9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2" y="1776984"/>
            <a:ext cx="4846320" cy="431187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Similar to building a fence with wires separated by posts:</a:t>
            </a:r>
          </a:p>
          <a:p>
            <a:pPr lvl="1"/>
            <a:r>
              <a:rPr lang="en-US" dirty="0"/>
              <a:t>If we use a flawed algorithm that repeatedly places a post + wire, however the last post will have an extra dangling wire.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4535C-F2DD-7C99-167D-E3830BEF9BE0}"/>
              </a:ext>
            </a:extLst>
          </p:cNvPr>
          <p:cNvSpPr txBox="1">
            <a:spLocks/>
          </p:cNvSpPr>
          <p:nvPr/>
        </p:nvSpPr>
        <p:spPr>
          <a:xfrm>
            <a:off x="975360" y="786384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SOLUTIONS…</a:t>
            </a:r>
            <a:br>
              <a:rPr lang="en-US" dirty="0"/>
            </a:br>
            <a:r>
              <a:rPr lang="en-US" dirty="0"/>
              <a:t>(FLAWED SOLUTION)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E0E7F-9FBC-4D6F-E30B-0ED7E893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9" y="1905722"/>
            <a:ext cx="5715082" cy="3959351"/>
          </a:xfrm>
          <a:prstGeom prst="rect">
            <a:avLst/>
          </a:prstGeom>
        </p:spPr>
      </p:pic>
      <p:grpSp>
        <p:nvGrpSpPr>
          <p:cNvPr id="12" name="Group 4">
            <a:extLst>
              <a:ext uri="{FF2B5EF4-FFF2-40B4-BE49-F238E27FC236}">
                <a16:creationId xmlns:a16="http://schemas.microsoft.com/office/drawing/2014/main" id="{A6CA2E7C-0188-0023-30A8-53071AEECC3E}"/>
              </a:ext>
            </a:extLst>
          </p:cNvPr>
          <p:cNvGrpSpPr>
            <a:grpSpLocks/>
          </p:cNvGrpSpPr>
          <p:nvPr/>
        </p:nvGrpSpPr>
        <p:grpSpPr bwMode="auto">
          <a:xfrm>
            <a:off x="6690442" y="908304"/>
            <a:ext cx="4953000" cy="990600"/>
            <a:chOff x="480" y="2400"/>
            <a:chExt cx="3120" cy="624"/>
          </a:xfrm>
        </p:grpSpPr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CA5AABB7-18F9-E3E9-1D24-D944BBE907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624" cy="624"/>
              <a:chOff x="480" y="2400"/>
              <a:chExt cx="624" cy="624"/>
            </a:xfrm>
          </p:grpSpPr>
          <p:sp>
            <p:nvSpPr>
              <p:cNvPr id="34" name="Rectangle 6">
                <a:extLst>
                  <a:ext uri="{FF2B5EF4-FFF2-40B4-BE49-F238E27FC236}">
                    <a16:creationId xmlns:a16="http://schemas.microsoft.com/office/drawing/2014/main" id="{DFF1321A-5328-B78C-2FFB-580BC3F10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35" name="Group 7">
                <a:extLst>
                  <a:ext uri="{FF2B5EF4-FFF2-40B4-BE49-F238E27FC236}">
                    <a16:creationId xmlns:a16="http://schemas.microsoft.com/office/drawing/2014/main" id="{4B47E342-E17B-0326-FFD4-77DE3DA56F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36" name="Rectangle 8">
                  <a:extLst>
                    <a:ext uri="{FF2B5EF4-FFF2-40B4-BE49-F238E27FC236}">
                      <a16:creationId xmlns:a16="http://schemas.microsoft.com/office/drawing/2014/main" id="{3B667CE6-6ED1-D0FD-D7B4-8E874C0181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37" name="Rectangle 9">
                  <a:extLst>
                    <a:ext uri="{FF2B5EF4-FFF2-40B4-BE49-F238E27FC236}">
                      <a16:creationId xmlns:a16="http://schemas.microsoft.com/office/drawing/2014/main" id="{50D680F9-5852-719D-28DA-3E28833AE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5959D675-29E7-72F2-C11F-68F4FBECF6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400"/>
              <a:ext cx="624" cy="624"/>
              <a:chOff x="480" y="2400"/>
              <a:chExt cx="624" cy="624"/>
            </a:xfrm>
          </p:grpSpPr>
          <p:sp>
            <p:nvSpPr>
              <p:cNvPr id="30" name="Rectangle 11">
                <a:extLst>
                  <a:ext uri="{FF2B5EF4-FFF2-40B4-BE49-F238E27FC236}">
                    <a16:creationId xmlns:a16="http://schemas.microsoft.com/office/drawing/2014/main" id="{A70B0B06-0C09-535D-3DAE-219AFCC16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31" name="Group 12">
                <a:extLst>
                  <a:ext uri="{FF2B5EF4-FFF2-40B4-BE49-F238E27FC236}">
                    <a16:creationId xmlns:a16="http://schemas.microsoft.com/office/drawing/2014/main" id="{F7C00F84-6504-C889-70F1-0108286CC8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32" name="Rectangle 13">
                  <a:extLst>
                    <a:ext uri="{FF2B5EF4-FFF2-40B4-BE49-F238E27FC236}">
                      <a16:creationId xmlns:a16="http://schemas.microsoft.com/office/drawing/2014/main" id="{8B616144-BC05-2992-D4AD-DBA0E1C90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33" name="Rectangle 14">
                  <a:extLst>
                    <a:ext uri="{FF2B5EF4-FFF2-40B4-BE49-F238E27FC236}">
                      <a16:creationId xmlns:a16="http://schemas.microsoft.com/office/drawing/2014/main" id="{550B7BE4-3BD1-18C6-9CCC-DA21B615D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5002F95-26C5-B664-A4A1-BBF0159980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2400"/>
              <a:ext cx="624" cy="624"/>
              <a:chOff x="480" y="2400"/>
              <a:chExt cx="624" cy="624"/>
            </a:xfrm>
          </p:grpSpPr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4D347DC8-2143-F67A-EB3D-0D73194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 dirty="0"/>
              </a:p>
            </p:txBody>
          </p:sp>
          <p:grpSp>
            <p:nvGrpSpPr>
              <p:cNvPr id="27" name="Group 17">
                <a:extLst>
                  <a:ext uri="{FF2B5EF4-FFF2-40B4-BE49-F238E27FC236}">
                    <a16:creationId xmlns:a16="http://schemas.microsoft.com/office/drawing/2014/main" id="{AA877F46-39EA-14EA-6A63-F36A5C289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28" name="Rectangle 18">
                  <a:extLst>
                    <a:ext uri="{FF2B5EF4-FFF2-40B4-BE49-F238E27FC236}">
                      <a16:creationId xmlns:a16="http://schemas.microsoft.com/office/drawing/2014/main" id="{F7F503D9-E233-37E7-9AF5-FEB3FA571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29" name="Rectangle 19">
                  <a:extLst>
                    <a:ext uri="{FF2B5EF4-FFF2-40B4-BE49-F238E27FC236}">
                      <a16:creationId xmlns:a16="http://schemas.microsoft.com/office/drawing/2014/main" id="{1FF0D39A-2D7C-D8D3-274E-C714C05FD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D266F38B-2079-0191-706E-E7E772E0D2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2400"/>
              <a:ext cx="624" cy="624"/>
              <a:chOff x="480" y="2400"/>
              <a:chExt cx="624" cy="62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F0973CF-B3A7-FFB2-6083-D3D151E90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E9EF6DD-F42E-FD95-28F3-D74E015013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C4C574E-EBA7-8DC4-777F-25EF25D434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4C9CDEE-3EC6-07BB-7FFC-3C6BD84B1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  <p:grpSp>
          <p:nvGrpSpPr>
            <p:cNvPr id="17" name="Group 25">
              <a:extLst>
                <a:ext uri="{FF2B5EF4-FFF2-40B4-BE49-F238E27FC236}">
                  <a16:creationId xmlns:a16="http://schemas.microsoft.com/office/drawing/2014/main" id="{09CF1669-36FE-582A-3C7A-009C4D8F49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400"/>
              <a:ext cx="624" cy="624"/>
              <a:chOff x="480" y="2400"/>
              <a:chExt cx="624" cy="624"/>
            </a:xfrm>
          </p:grpSpPr>
          <p:sp>
            <p:nvSpPr>
              <p:cNvPr id="18" name="Rectangle 26">
                <a:extLst>
                  <a:ext uri="{FF2B5EF4-FFF2-40B4-BE49-F238E27FC236}">
                    <a16:creationId xmlns:a16="http://schemas.microsoft.com/office/drawing/2014/main" id="{844EE4C9-05E8-5299-3D2B-5CDA73CE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144" cy="62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EB641B"/>
                  </a:buClr>
                  <a:buSzPct val="95000"/>
                  <a:buFont typeface="Wingdings 2" panose="05020102010507070707" pitchFamily="18" charset="2"/>
                  <a:buChar char="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EB641B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 2" panose="05020102010507070707" pitchFamily="18" charset="2"/>
                  <a:buChar char="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ts val="500"/>
                  </a:spcBef>
                  <a:buClr>
                    <a:srgbClr val="800080"/>
                  </a:buClr>
                  <a:buSzPct val="55000"/>
                  <a:buFont typeface="Wingdings" panose="05000000000000000000" pitchFamily="2" charset="2"/>
                  <a:buChar char="n"/>
                </a:pPr>
                <a:endParaRPr lang="en-US" sz="2000"/>
              </a:p>
            </p:txBody>
          </p:sp>
          <p:grpSp>
            <p:nvGrpSpPr>
              <p:cNvPr id="19" name="Group 27">
                <a:extLst>
                  <a:ext uri="{FF2B5EF4-FFF2-40B4-BE49-F238E27FC236}">
                    <a16:creationId xmlns:a16="http://schemas.microsoft.com/office/drawing/2014/main" id="{A4E4281C-EBAF-48EE-D267-E29345E97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496"/>
                <a:ext cx="480" cy="240"/>
                <a:chOff x="624" y="2496"/>
                <a:chExt cx="480" cy="240"/>
              </a:xfrm>
            </p:grpSpPr>
            <p:sp>
              <p:nvSpPr>
                <p:cNvPr id="20" name="Rectangle 28">
                  <a:extLst>
                    <a:ext uri="{FF2B5EF4-FFF2-40B4-BE49-F238E27FC236}">
                      <a16:creationId xmlns:a16="http://schemas.microsoft.com/office/drawing/2014/main" id="{952D8B43-36BE-0962-F505-AE8DC57F9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496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  <p:sp>
              <p:nvSpPr>
                <p:cNvPr id="21" name="Rectangle 29">
                  <a:extLst>
                    <a:ext uri="{FF2B5EF4-FFF2-40B4-BE49-F238E27FC236}">
                      <a16:creationId xmlns:a16="http://schemas.microsoft.com/office/drawing/2014/main" id="{B9AD3D03-6F51-FF1F-99BA-C816BA30D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688"/>
                  <a:ext cx="480" cy="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EB641B"/>
                    </a:buClr>
                    <a:buSzPct val="95000"/>
                    <a:buFont typeface="Wingdings 2" panose="05020102010507070707" pitchFamily="18" charset="2"/>
                    <a:buChar char="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 panose="05020102010507070707" pitchFamily="18" charset="2"/>
                    <a:buChar char="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EB641B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9639D"/>
                    </a:buClr>
                    <a:buSzPct val="65000"/>
                    <a:buFont typeface="Wingdings 2" panose="05020102010507070707" pitchFamily="18" charset="2"/>
                    <a:buChar char="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ts val="500"/>
                    </a:spcBef>
                    <a:buClr>
                      <a:srgbClr val="800080"/>
                    </a:buClr>
                    <a:buSzPct val="55000"/>
                    <a:buFont typeface="Wingdings" panose="05000000000000000000" pitchFamily="2" charset="2"/>
                    <a:buChar char="n"/>
                  </a:pPr>
                  <a:endParaRPr lang="en-US" sz="2000"/>
                </a:p>
              </p:txBody>
            </p:sp>
          </p:grp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5A1C0C-58BB-F106-D55B-5644F859C2F2}"/>
              </a:ext>
            </a:extLst>
          </p:cNvPr>
          <p:cNvSpPr txBox="1"/>
          <p:nvPr/>
        </p:nvSpPr>
        <p:spPr>
          <a:xfrm>
            <a:off x="6926580" y="5072086"/>
            <a:ext cx="3308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buFont typeface="Wingdings 2" panose="05020102010507070707" pitchFamily="18" charset="2"/>
              <a:buNone/>
            </a:pPr>
            <a:r>
              <a:rPr lang="en-US" b="1" i="1" dirty="0">
                <a:solidFill>
                  <a:srgbClr val="800000"/>
                </a:solidFill>
              </a:rPr>
              <a:t>for length of fence :</a:t>
            </a:r>
          </a:p>
          <a:p>
            <a:pPr lvl="1" eaLnBrk="1" hangingPunct="1">
              <a:buFont typeface="Wingdings 2" panose="05020102010507070707" pitchFamily="18" charset="2"/>
              <a:buNone/>
            </a:pPr>
            <a:r>
              <a:rPr lang="en-US" b="1" i="1" dirty="0">
                <a:solidFill>
                  <a:srgbClr val="800000"/>
                </a:solidFill>
              </a:rPr>
              <a:t>	    place a post.</a:t>
            </a:r>
          </a:p>
          <a:p>
            <a:pPr lvl="1" eaLnBrk="1" hangingPunct="1">
              <a:buFont typeface="Wingdings 2" panose="05020102010507070707" pitchFamily="18" charset="2"/>
              <a:buNone/>
            </a:pPr>
            <a:r>
              <a:rPr lang="en-US" b="1" i="1" dirty="0">
                <a:solidFill>
                  <a:srgbClr val="800000"/>
                </a:solidFill>
              </a:rPr>
              <a:t>	    place some wire.</a:t>
            </a:r>
          </a:p>
        </p:txBody>
      </p:sp>
    </p:spTree>
    <p:extLst>
      <p:ext uri="{BB962C8B-B14F-4D97-AF65-F5344CB8AC3E}">
        <p14:creationId xmlns:p14="http://schemas.microsoft.com/office/powerpoint/2010/main" val="40456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8" grpId="0"/>
    </p:bldLst>
  </p:timing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412439"/>
      </a:dk2>
      <a:lt2>
        <a:srgbClr val="E2E8E4"/>
      </a:lt2>
      <a:accent1>
        <a:srgbClr val="EE6ECD"/>
      </a:accent1>
      <a:accent2>
        <a:srgbClr val="EB4E81"/>
      </a:accent2>
      <a:accent3>
        <a:srgbClr val="EE7A6E"/>
      </a:accent3>
      <a:accent4>
        <a:srgbClr val="E88F33"/>
      </a:accent4>
      <a:accent5>
        <a:srgbClr val="ACA54F"/>
      </a:accent5>
      <a:accent6>
        <a:srgbClr val="87AE3A"/>
      </a:accent6>
      <a:hlink>
        <a:srgbClr val="568E64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5519</TotalTime>
  <Words>1037</Words>
  <Application>Microsoft Macintosh PowerPoint</Application>
  <PresentationFormat>Widescreen</PresentationFormat>
  <Paragraphs>117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Consolas</vt:lpstr>
      <vt:lpstr>Menlo</vt:lpstr>
      <vt:lpstr>Tw Cen MT</vt:lpstr>
      <vt:lpstr>Verdana</vt:lpstr>
      <vt:lpstr>Wingdings</vt:lpstr>
      <vt:lpstr>Wingdings 2</vt:lpstr>
      <vt:lpstr>GradientRiseVTI</vt:lpstr>
      <vt:lpstr> ITS30705 CHAPTER 5: LOGIC and indefinite loops</vt:lpstr>
      <vt:lpstr>PowerPoint Presentation</vt:lpstr>
      <vt:lpstr>PowerPoint Presentation</vt:lpstr>
      <vt:lpstr>FOR LOOP</vt:lpstr>
      <vt:lpstr>FOR LOOP</vt:lpstr>
      <vt:lpstr>THE RANGE() FUNCTION</vt:lpstr>
      <vt:lpstr>THE RANGE() FUNCTION</vt:lpstr>
      <vt:lpstr>A deceptive problem</vt:lpstr>
      <vt:lpstr>PowerPoint Presentation</vt:lpstr>
      <vt:lpstr>PowerPoint Presentation</vt:lpstr>
      <vt:lpstr>FENCE POST ANOLOGY</vt:lpstr>
      <vt:lpstr>PowerPoint Presentation</vt:lpstr>
      <vt:lpstr>PowerPoint Presentation</vt:lpstr>
      <vt:lpstr>WHILE LOOP</vt:lpstr>
      <vt:lpstr>BREAK AND CONTINUE</vt:lpstr>
      <vt:lpstr>BREAK</vt:lpstr>
      <vt:lpstr>How BREAK statement works in python</vt:lpstr>
      <vt:lpstr>BREAK – EXAMPLE</vt:lpstr>
      <vt:lpstr>CONTINUE</vt:lpstr>
      <vt:lpstr>How continue statement works in python</vt:lpstr>
      <vt:lpstr>CONTINUE – EXAMPLE</vt:lpstr>
      <vt:lpstr>EXERCISE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Chempaka Seri Abdul Razak</dc:creator>
  <cp:lastModifiedBy>Chempaka Seri Abdul Razak</cp:lastModifiedBy>
  <cp:revision>84</cp:revision>
  <dcterms:created xsi:type="dcterms:W3CDTF">2022-08-16T14:43:09Z</dcterms:created>
  <dcterms:modified xsi:type="dcterms:W3CDTF">2022-09-21T17:16:59Z</dcterms:modified>
</cp:coreProperties>
</file>